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6" r:id="rId7"/>
    <p:sldId id="267" r:id="rId8"/>
    <p:sldId id="269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Raleway" pitchFamily="2" charset="0"/>
      <p:regular r:id="rId16"/>
      <p:bold r:id="rId17"/>
      <p:italic r:id="rId18"/>
      <p:boldItalic r:id="rId19"/>
    </p:embeddedFont>
    <p:embeddedFont>
      <p:font typeface="Raleway" pitchFamily="2" charset="0"/>
      <p:regular r:id="rId16"/>
      <p:bold r:id="rId17"/>
      <p:italic r:id="rId18"/>
      <p:boldItalic r:id="rId19"/>
    </p:embeddedFont>
    <p:embeddedFont>
      <p:font typeface="Raleway ExtraBold" pitchFamily="2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.shortcut-targets-by-id\1Qzw3IXZPoCngelLnxvc7DC1jSLamVfF8\Citizens%20of%20the%20World\1.%20Accounting%20Schedules\FY%2022\2022%2006\CWC-%20FRT22%20MO%20-%202022%200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74045177208125E-2"/>
          <c:y val="4.6729938225402431E-2"/>
          <c:w val="0.8589292952812585"/>
          <c:h val="0.75756341781486547"/>
        </c:manualLayout>
      </c:layout>
      <c:lineChart>
        <c:grouping val="standard"/>
        <c:varyColors val="0"/>
        <c:ser>
          <c:idx val="1"/>
          <c:order val="1"/>
          <c:tx>
            <c:strRef>
              <c:f>GraphData!$A$25</c:f>
              <c:strCache>
                <c:ptCount val="1"/>
                <c:pt idx="0">
                  <c:v>Budget Cash</c:v>
                </c:pt>
              </c:strCache>
            </c:strRef>
          </c:tx>
          <c:spPr>
            <a:ln w="31750" cap="rnd">
              <a:solidFill>
                <a:srgbClr val="FFE699"/>
              </a:solidFill>
              <a:round/>
            </a:ln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c:spPr>
          <c:marker>
            <c:symbol val="circle"/>
            <c:size val="18"/>
            <c:spPr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rgbClr val="FFE699"/>
                </a:solidFill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</c:marker>
          <c:dPt>
            <c:idx val="0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4F-4A95-882E-C10D5E5DE4CA}"/>
              </c:ext>
            </c:extLst>
          </c:dPt>
          <c:dPt>
            <c:idx val="1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4F-4A95-882E-C10D5E5DE4CA}"/>
              </c:ext>
            </c:extLst>
          </c:dPt>
          <c:dPt>
            <c:idx val="2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4F-4A95-882E-C10D5E5DE4CA}"/>
              </c:ext>
            </c:extLst>
          </c:dPt>
          <c:dPt>
            <c:idx val="3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4F-4A95-882E-C10D5E5DE4CA}"/>
              </c:ext>
            </c:extLst>
          </c:dPt>
          <c:dPt>
            <c:idx val="4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D4F-4A95-882E-C10D5E5DE4CA}"/>
              </c:ext>
            </c:extLst>
          </c:dPt>
          <c:dPt>
            <c:idx val="5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D4F-4A95-882E-C10D5E5DE4CA}"/>
              </c:ext>
            </c:extLst>
          </c:dPt>
          <c:dPt>
            <c:idx val="6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D4F-4A95-882E-C10D5E5DE4CA}"/>
              </c:ext>
            </c:extLst>
          </c:dPt>
          <c:dPt>
            <c:idx val="7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D4F-4A95-882E-C10D5E5DE4CA}"/>
              </c:ext>
            </c:extLst>
          </c:dPt>
          <c:dPt>
            <c:idx val="8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D4F-4A95-882E-C10D5E5DE4CA}"/>
              </c:ext>
            </c:extLst>
          </c:dPt>
          <c:dPt>
            <c:idx val="9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D4F-4A95-882E-C10D5E5DE4CA}"/>
              </c:ext>
            </c:extLst>
          </c:dPt>
          <c:dPt>
            <c:idx val="10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D4F-4A95-882E-C10D5E5DE4CA}"/>
              </c:ext>
            </c:extLst>
          </c:dPt>
          <c:dPt>
            <c:idx val="11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D4F-4A95-882E-C10D5E5DE4CA}"/>
              </c:ext>
            </c:extLst>
          </c:dPt>
          <c:dPt>
            <c:idx val="12"/>
            <c:marker>
              <c:spPr>
                <a:solidFill>
                  <a:srgbClr val="FFF2CC"/>
                </a:solidFill>
                <a:ln w="31750">
                  <a:solidFill>
                    <a:srgbClr val="FFD966"/>
                  </a:solidFill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</c:spPr>
            </c:marker>
            <c:bubble3D val="0"/>
            <c:spPr>
              <a:ln w="31750" cap="rnd">
                <a:solidFill>
                  <a:srgbClr val="FFE699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accent4">
                    <a:lumMod val="60000"/>
                    <a:lumOff val="4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D4F-4A95-882E-C10D5E5DE4CA}"/>
              </c:ext>
            </c:extLst>
          </c:dPt>
          <c:cat>
            <c:strRef>
              <c:f>GraphData!$B$23:$N$23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GraphData!$B$25:$N$25</c:f>
              <c:numCache>
                <c:formatCode>[&gt;999999]\ "$"#.##,," M";"$"#," K"</c:formatCode>
                <c:ptCount val="13"/>
                <c:pt idx="0">
                  <c:v>1224413.8890377802</c:v>
                </c:pt>
                <c:pt idx="1">
                  <c:v>951224.51547776512</c:v>
                </c:pt>
                <c:pt idx="2">
                  <c:v>880019.70348024997</c:v>
                </c:pt>
                <c:pt idx="3">
                  <c:v>851186.3192561724</c:v>
                </c:pt>
                <c:pt idx="4">
                  <c:v>757148.67253209488</c:v>
                </c:pt>
                <c:pt idx="5">
                  <c:v>814591.93931654003</c:v>
                </c:pt>
                <c:pt idx="6">
                  <c:v>920945.60031973512</c:v>
                </c:pt>
                <c:pt idx="7">
                  <c:v>1027299.2613229302</c:v>
                </c:pt>
                <c:pt idx="8">
                  <c:v>1135238.6684980001</c:v>
                </c:pt>
                <c:pt idx="9">
                  <c:v>1169761.1006730702</c:v>
                </c:pt>
                <c:pt idx="10">
                  <c:v>1153787.3924575155</c:v>
                </c:pt>
                <c:pt idx="11">
                  <c:v>1142911.0092419605</c:v>
                </c:pt>
                <c:pt idx="12">
                  <c:v>1226601.9445988487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D4F-4A95-882E-C10D5E5DE4CA}"/>
            </c:ext>
          </c:extLst>
        </c:ser>
        <c:ser>
          <c:idx val="0"/>
          <c:order val="0"/>
          <c:tx>
            <c:strRef>
              <c:f>GraphData!$A$24</c:f>
              <c:strCache>
                <c:ptCount val="1"/>
                <c:pt idx="0">
                  <c:v>Forecast Cash</c:v>
                </c:pt>
              </c:strCache>
            </c:strRef>
          </c:tx>
          <c:spPr>
            <a:ln w="44450" cmpd="sng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0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2D4F-4A95-882E-C10D5E5DE4CA}"/>
              </c:ext>
            </c:extLst>
          </c:dPt>
          <c:dPt>
            <c:idx val="1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2D4F-4A95-882E-C10D5E5DE4CA}"/>
              </c:ext>
            </c:extLst>
          </c:dPt>
          <c:dPt>
            <c:idx val="2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2D4F-4A95-882E-C10D5E5DE4CA}"/>
              </c:ext>
            </c:extLst>
          </c:dPt>
          <c:dPt>
            <c:idx val="3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2D4F-4A95-882E-C10D5E5DE4CA}"/>
              </c:ext>
            </c:extLst>
          </c:dPt>
          <c:dPt>
            <c:idx val="4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2D4F-4A95-882E-C10D5E5DE4CA}"/>
              </c:ext>
            </c:extLst>
          </c:dPt>
          <c:dPt>
            <c:idx val="5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2D4F-4A95-882E-C10D5E5DE4CA}"/>
              </c:ext>
            </c:extLst>
          </c:dPt>
          <c:dPt>
            <c:idx val="6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2D4F-4A95-882E-C10D5E5DE4CA}"/>
              </c:ext>
            </c:extLst>
          </c:dPt>
          <c:dPt>
            <c:idx val="7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2D4F-4A95-882E-C10D5E5DE4CA}"/>
              </c:ext>
            </c:extLst>
          </c:dPt>
          <c:dPt>
            <c:idx val="8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2D4F-4A95-882E-C10D5E5DE4CA}"/>
              </c:ext>
            </c:extLst>
          </c:dPt>
          <c:dPt>
            <c:idx val="9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2D4F-4A95-882E-C10D5E5DE4CA}"/>
              </c:ext>
            </c:extLst>
          </c:dPt>
          <c:dPt>
            <c:idx val="10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2D4F-4A95-882E-C10D5E5DE4CA}"/>
              </c:ext>
            </c:extLst>
          </c:dPt>
          <c:dPt>
            <c:idx val="11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2D4F-4A95-882E-C10D5E5DE4CA}"/>
              </c:ext>
            </c:extLst>
          </c:dPt>
          <c:dPt>
            <c:idx val="12"/>
            <c:marker>
              <c:symbol val="circle"/>
              <c:size val="18"/>
              <c:spPr>
                <a:solidFill>
                  <a:srgbClr val="595959"/>
                </a:solidFill>
                <a:ln w="50800">
                  <a:solidFill>
                    <a:srgbClr val="40404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50800" cap="rnd" cmpd="sng">
                <a:solidFill>
                  <a:srgbClr val="404040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2D4F-4A95-882E-C10D5E5DE4CA}"/>
              </c:ext>
            </c:extLst>
          </c:dPt>
          <c:cat>
            <c:strRef>
              <c:f>GraphData!$B$23:$N$23</c:f>
              <c:strCache>
                <c:ptCount val="13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</c:strCache>
            </c:strRef>
          </c:cat>
          <c:val>
            <c:numRef>
              <c:f>GraphData!$B$24:$N$24</c:f>
              <c:numCache>
                <c:formatCode>[&gt;999999]\ "$"#.##,," M";"$"#," K"</c:formatCode>
                <c:ptCount val="13"/>
                <c:pt idx="0">
                  <c:v>1224413.73</c:v>
                </c:pt>
                <c:pt idx="1">
                  <c:v>1120521.45</c:v>
                </c:pt>
                <c:pt idx="2">
                  <c:v>952305.7</c:v>
                </c:pt>
                <c:pt idx="3">
                  <c:v>682032.85</c:v>
                </c:pt>
                <c:pt idx="4">
                  <c:v>511962.98000000004</c:v>
                </c:pt>
                <c:pt idx="5">
                  <c:v>526601.34</c:v>
                </c:pt>
                <c:pt idx="6">
                  <c:v>519626.25999999995</c:v>
                </c:pt>
                <c:pt idx="7">
                  <c:v>677860.91</c:v>
                </c:pt>
                <c:pt idx="8">
                  <c:v>748822.41000000015</c:v>
                </c:pt>
                <c:pt idx="9">
                  <c:v>657630.32000000007</c:v>
                </c:pt>
                <c:pt idx="10">
                  <c:v>866993.04000000027</c:v>
                </c:pt>
                <c:pt idx="11">
                  <c:v>569937.66000000038</c:v>
                </c:pt>
                <c:pt idx="12">
                  <c:v>881359.70000000042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2D4F-4A95-882E-C10D5E5DE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318512"/>
        <c:axId val="356324000"/>
      </c:lineChart>
      <c:catAx>
        <c:axId val="35631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CCCCC"/>
                </a:solidFill>
                <a:latin typeface="Raleway" panose="020B0503030101060003" pitchFamily="34" charset="0"/>
              </a:defRPr>
            </a:pPr>
            <a:endParaRPr lang="en-US"/>
          </a:p>
        </c:txPr>
        <c:crossAx val="356324000"/>
        <c:crosses val="autoZero"/>
        <c:auto val="1"/>
        <c:lblAlgn val="ctr"/>
        <c:lblOffset val="100"/>
        <c:noMultiLvlLbl val="0"/>
      </c:catAx>
      <c:valAx>
        <c:axId val="356324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&gt;999999]\ &quot;$&quot;#.##0,,&quot;m&quot;;&quot;$&quot;#,&quot;k&quot;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rgbClr val="CCCCCC"/>
                </a:solidFill>
                <a:latin typeface="Raleway" panose="020B0503030101060003" pitchFamily="34" charset="0"/>
                <a:cs typeface="Arial" pitchFamily="34" charset="0"/>
              </a:defRPr>
            </a:pPr>
            <a:endParaRPr lang="en-US"/>
          </a:p>
        </c:txPr>
        <c:crossAx val="356318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323190997992091"/>
          <c:y val="0.90832490045208225"/>
          <c:w val="0.3968253968253968"/>
          <c:h val="8.9748063886186946E-2"/>
        </c:manualLayout>
      </c:layout>
      <c:overlay val="0"/>
      <c:txPr>
        <a:bodyPr/>
        <a:lstStyle/>
        <a:p>
          <a:pPr>
            <a:defRPr sz="1200" b="1">
              <a:solidFill>
                <a:srgbClr val="A6A6A6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9CC5-96AF-6029-C68C-EB5C4D3B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FC5F0-C4C3-6075-4416-A5C28B3F4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404C5-3155-3ECD-1905-42C0A031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0F0F0-FDB8-CAE9-6189-8A2DABB4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B96A-BB38-30ED-1858-C45BDF4E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5194B7-7AE5-4FD1-F046-D6F06AFDBEA4}"/>
              </a:ext>
            </a:extLst>
          </p:cNvPr>
          <p:cNvSpPr txBox="1"/>
          <p:nvPr userDrawn="1"/>
        </p:nvSpPr>
        <p:spPr>
          <a:xfrm>
            <a:off x="28194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A0D3C-F671-CF09-6D84-D7D598665921}"/>
              </a:ext>
            </a:extLst>
          </p:cNvPr>
          <p:cNvSpPr txBox="1"/>
          <p:nvPr userDrawn="1"/>
        </p:nvSpPr>
        <p:spPr>
          <a:xfrm>
            <a:off x="67623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CA827216-2E29-4B46-8395-EE48EED03C5C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405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CB68-1867-6424-3567-2C82751D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1D6E3-514F-F46D-98E3-1303B15DC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8A9CC-EAE6-91CD-CA4A-9E4674BC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629E1-B188-7599-8E04-4BE1946F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E5FBA-3FC0-138F-991A-1B085BCD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|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F98AEE-11A3-E60B-3C3F-05BF13F4337C}"/>
              </a:ext>
            </a:extLst>
          </p:cNvPr>
          <p:cNvSpPr/>
          <p:nvPr userDrawn="1"/>
        </p:nvSpPr>
        <p:spPr>
          <a:xfrm>
            <a:off x="0" y="0"/>
            <a:ext cx="12192000" cy="839470"/>
          </a:xfrm>
          <a:prstGeom prst="rect">
            <a:avLst/>
          </a:prstGeom>
          <a:solidFill>
            <a:srgbClr val="01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4163" y="115570"/>
            <a:ext cx="1588937" cy="580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581A3-686E-C425-A422-F16C54B0B98B}"/>
              </a:ext>
            </a:extLst>
          </p:cNvPr>
          <p:cNvSpPr txBox="1"/>
          <p:nvPr userDrawn="1"/>
        </p:nvSpPr>
        <p:spPr>
          <a:xfrm>
            <a:off x="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0692C-CBC9-A945-6D5E-37AD786D8582}"/>
              </a:ext>
            </a:extLst>
          </p:cNvPr>
          <p:cNvSpPr txBox="1"/>
          <p:nvPr userDrawn="1"/>
        </p:nvSpPr>
        <p:spPr>
          <a:xfrm>
            <a:off x="39429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84C104C8-2BD0-46B6-B2C1-44D4549A5621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485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28B3FF-BD66-3B64-9F7F-B54ED16819F0}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23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59102-B8F6-51CE-1F06-A8FC6EA97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86D3C-0B9D-AA41-9AA1-56E0D0D8E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BF31E-AE58-5484-146D-723AEBDE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680B6-6B88-5A94-9424-45EF84FF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C662-F837-14D8-4077-CE3C1440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E085FD-7390-875E-3C92-1647EB413F06}"/>
              </a:ext>
            </a:extLst>
          </p:cNvPr>
          <p:cNvSpPr txBox="1"/>
          <p:nvPr userDrawn="1"/>
        </p:nvSpPr>
        <p:spPr>
          <a:xfrm>
            <a:off x="11272520" y="6600190"/>
            <a:ext cx="521297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000">
                <a:solidFill>
                  <a:srgbClr val="AFABAB"/>
                </a:solidFill>
                <a:latin typeface="Raleway" pitchFamily="2" charset="0"/>
              </a:rPr>
              <a:t>PAGE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10852-62D9-7EFB-FB0F-96CF15F2A512}"/>
              </a:ext>
            </a:extLst>
          </p:cNvPr>
          <p:cNvSpPr txBox="1"/>
          <p:nvPr userDrawn="1"/>
        </p:nvSpPr>
        <p:spPr>
          <a:xfrm>
            <a:off x="11666817" y="6598920"/>
            <a:ext cx="3937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fld id="{9A37D354-4CD0-4A95-9F5A-267B4DF8F2A1}" type="slidenum">
              <a:rPr lang="en-US" sz="1000" smtClean="0">
                <a:solidFill>
                  <a:srgbClr val="AFABAB"/>
                </a:solidFill>
                <a:latin typeface="Raleway" pitchFamily="2" charset="0"/>
              </a:rPr>
              <a:t>‹#›</a:t>
            </a:fld>
            <a:endParaRPr lang="en-US" sz="1000">
              <a:solidFill>
                <a:srgbClr val="AFABAB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7689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7601-C48A-709B-0992-08A20C66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149C1-A298-E63F-B4BB-8CF122DFD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918A8-27F3-062B-EAFD-229B9CCB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1C400-66D8-D8FD-C617-B74E671A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CFDC-9804-EDD0-8DC8-2D144A81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E12D-A391-80E7-2DCA-741188E4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FB095-6E17-D769-7ABB-56FF9CF7E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FE984-CE51-8473-092A-6B416808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F9A4-F2DC-0B3E-EEAC-D2DFFE5E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F5D1C-E1FD-4260-53C3-6D17C5A5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CE43-F4F8-3F2B-0A00-EC70B072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8BFEA-AFDA-8F4E-BCFA-67A4A8B1B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13279-9A8B-3154-6074-05DA6401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6750-7398-9DC2-FD2E-B4B4ED73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84A18-5C0D-DD55-CE06-96599CD1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6597F-23B1-8221-219D-A9A53FA3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D904-86E5-F2BA-F1B0-331A124A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959B1-A1FF-BD40-AF6C-896FA890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75E10-B149-087E-23D7-2F8A4406E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4956E-169A-64F8-D132-446DA317C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6D715B-FB69-6EC4-FCE2-42DFEA35B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CF87C-95EE-CE4B-A676-097613CA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2C822-9958-91BD-A20E-7C1AE77C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1E1A8-AE9F-110E-702D-C6434FE6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5139-94E1-3637-F71B-CAFD4496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EB7F6-1932-1E5D-2AE6-BD811331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BE328-B28C-502D-B600-DA5C3C0F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42F4-51D6-81E3-9469-4E859328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05068-BC97-2DE9-4AA9-B2CB19B8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7A538-1DA8-55EF-47F4-FABB3F90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B8250-68C7-764F-D36D-2B26F71F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8DF3-7DC5-1263-A063-8510393D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3094-E403-4897-4C8E-36A9B70C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789B1-991B-58FD-39D6-DF0562B3D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8A11-2DEB-0DE1-179F-0514799E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46400-BC11-96F4-3B18-9558B7EC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5F72C-5922-EF87-0450-502C83E5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32EE-E88C-6C90-0B07-FA44655A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14134-3B90-7161-0120-E31EF4CBC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EE588-14F0-D73A-A935-2AD74F788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F2746-2950-B78E-FF72-5EFF4C1DB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46FC5-EB10-6680-E654-3C092D48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2A219-871C-BE23-51E6-A2DD492D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D9CA1-803F-52C9-9C95-2CE9D623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2521E-A14F-14D8-440A-317113796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D954A-B9CF-580E-3F71-456EB0CD4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589B-D506-459E-A1CA-B3EE61F97625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7ED26-1FFF-7EDD-DB77-97719EE7E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B1DD-F848-927F-5C88-9D892DABC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05D8-7C83-4EEF-AAE9-DF8047E8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60" r:id="rId12"/>
    <p:sldLayoutId id="2147483661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ent">
            <a:extLst>
              <a:ext uri="{FF2B5EF4-FFF2-40B4-BE49-F238E27FC236}">
                <a16:creationId xmlns:a16="http://schemas.microsoft.com/office/drawing/2014/main" id="{00000000-0008-0000-2200-000030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022" y="2143190"/>
            <a:ext cx="1186756" cy="1047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2ED8A6-1215-EBAB-3ABA-6EC2331F52D0}"/>
              </a:ext>
            </a:extLst>
          </p:cNvPr>
          <p:cNvSpPr txBox="1"/>
          <p:nvPr/>
        </p:nvSpPr>
        <p:spPr>
          <a:xfrm>
            <a:off x="0" y="5326380"/>
            <a:ext cx="919734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000" b="1">
                <a:solidFill>
                  <a:srgbClr val="0066B3"/>
                </a:solidFill>
                <a:latin typeface="Raleway ExtraBold" pitchFamily="2" charset="0"/>
              </a:rPr>
              <a:t>June 2022 Financials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DEDD8A-2D2C-7128-919E-906C661384EA}"/>
              </a:ext>
            </a:extLst>
          </p:cNvPr>
          <p:cNvSpPr/>
          <p:nvPr/>
        </p:nvSpPr>
        <p:spPr>
          <a:xfrm>
            <a:off x="9197340" y="0"/>
            <a:ext cx="2994660" cy="6870700"/>
          </a:xfrm>
          <a:prstGeom prst="rect">
            <a:avLst/>
          </a:prstGeom>
          <a:solidFill>
            <a:srgbClr val="0066B3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8DAB9-579C-A71D-91A2-2E005D80EA06}"/>
              </a:ext>
            </a:extLst>
          </p:cNvPr>
          <p:cNvSpPr txBox="1"/>
          <p:nvPr/>
        </p:nvSpPr>
        <p:spPr>
          <a:xfrm>
            <a:off x="9640570" y="4992741"/>
            <a:ext cx="2108200" cy="430887"/>
          </a:xfrm>
          <a:prstGeom prst="rect">
            <a:avLst/>
          </a:prstGeom>
          <a:noFill/>
        </p:spPr>
        <p:txBody>
          <a:bodyPr vert="horz" rtlCol="0" anchorCtr="1">
            <a:spAutoFit/>
          </a:bodyPr>
          <a:lstStyle/>
          <a:p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PREPARED  </a:t>
            </a:r>
            <a:r>
              <a:rPr lang="en-US" sz="1100" b="1">
                <a:solidFill>
                  <a:srgbClr val="FFFFFF"/>
                </a:solidFill>
                <a:latin typeface="Raleway" pitchFamily="2" charset="0"/>
              </a:rPr>
              <a:t>AUGUST 2022</a:t>
            </a:r>
            <a:r>
              <a:rPr lang="en-US" sz="1100">
                <a:solidFill>
                  <a:srgbClr val="BDD7EE"/>
                </a:solidFill>
                <a:latin typeface="Raleway" pitchFamily="2" charset="0"/>
              </a:rPr>
              <a:t>  BY</a:t>
            </a:r>
          </a:p>
        </p:txBody>
      </p:sp>
      <p:pic>
        <p:nvPicPr>
          <p:cNvPr id="6" name="EdOpsBlue">
            <a:extLst>
              <a:ext uri="{FF2B5EF4-FFF2-40B4-BE49-F238E27FC236}">
                <a16:creationId xmlns:a16="http://schemas.microsoft.com/office/drawing/2014/main" id="{00000000-0008-0000-2200-00002F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404" y="5321300"/>
            <a:ext cx="2176532" cy="7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E5310-946D-AC6C-BCAD-FF07BC54DFC5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F4F2D-DAEC-B634-CF86-E510CAEEE908}"/>
              </a:ext>
            </a:extLst>
          </p:cNvPr>
          <p:cNvSpPr txBox="1"/>
          <p:nvPr/>
        </p:nvSpPr>
        <p:spPr>
          <a:xfrm>
            <a:off x="219710" y="1085850"/>
            <a:ext cx="10515600" cy="270003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Executive Summary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Key Performance Indicators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Balance Sheet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YTD &amp; Annual Forecast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Monthly financials</a:t>
            </a:r>
          </a:p>
          <a:p>
            <a:pPr indent="-28575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67171"/>
                </a:solidFill>
                <a:latin typeface="Raleway" pitchFamily="2" charset="0"/>
              </a:rPr>
              <a:t>Cash Forecast</a:t>
            </a:r>
          </a:p>
        </p:txBody>
      </p:sp>
    </p:spTree>
    <p:extLst>
      <p:ext uri="{BB962C8B-B14F-4D97-AF65-F5344CB8AC3E}">
        <p14:creationId xmlns:p14="http://schemas.microsoft.com/office/powerpoint/2010/main" val="106249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87C6B-92E4-A11D-89A6-3A54804D902C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Executive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EC336-4E3F-5428-0D1E-1663714289F2}"/>
              </a:ext>
            </a:extLst>
          </p:cNvPr>
          <p:cNvSpPr txBox="1"/>
          <p:nvPr/>
        </p:nvSpPr>
        <p:spPr>
          <a:xfrm>
            <a:off x="219710" y="1085850"/>
            <a:ext cx="10515600" cy="38213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Revenue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Overall, with higher prop C, federal revenue and KCPS MOU, revenue ended $105k over budget. State revenue was major driver in revenue decline this year.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Expense</a:t>
            </a:r>
          </a:p>
          <a:p>
            <a:pPr marL="800100" lvl="1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Total variance of $412k from budget.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Clr>
                <a:srgbClr val="767171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767171"/>
                </a:solidFill>
                <a:latin typeface="Raleway" pitchFamily="2" charset="0"/>
              </a:rPr>
              <a:t>With higher than budgeted expenses and revenue, the resulting net income is -$305k.</a:t>
            </a:r>
          </a:p>
        </p:txBody>
      </p:sp>
    </p:spTree>
    <p:extLst>
      <p:ext uri="{BB962C8B-B14F-4D97-AF65-F5344CB8AC3E}">
        <p14:creationId xmlns:p14="http://schemas.microsoft.com/office/powerpoint/2010/main" val="285435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1845A-C251-6247-76AA-A035171C62CD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Key Performance Indicators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CFBA3-FD50-0A1B-0BA9-1B84470B22D5}"/>
              </a:ext>
            </a:extLst>
          </p:cNvPr>
          <p:cNvSpPr txBox="1"/>
          <p:nvPr/>
        </p:nvSpPr>
        <p:spPr>
          <a:xfrm>
            <a:off x="635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Days of Cash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496AC-C415-C3E7-EA52-E0FB9423CB07}"/>
              </a:ext>
            </a:extLst>
          </p:cNvPr>
          <p:cNvSpPr txBox="1"/>
          <p:nvPr/>
        </p:nvSpPr>
        <p:spPr>
          <a:xfrm>
            <a:off x="635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Cash balance at year-end divided by average daily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937C0-2C5B-8B51-9DC7-FE6146DC741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157730"/>
            <a:ext cx="2556510" cy="306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F463D-D66A-F820-780A-58F9762F9E19}"/>
              </a:ext>
            </a:extLst>
          </p:cNvPr>
          <p:cNvSpPr txBox="1"/>
          <p:nvPr/>
        </p:nvSpPr>
        <p:spPr>
          <a:xfrm>
            <a:off x="635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44 DAYS OF CASH AT YEAR'S 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92381-1D0F-2913-CB03-A180CEBC201F}"/>
              </a:ext>
            </a:extLst>
          </p:cNvPr>
          <p:cNvSpPr txBox="1"/>
          <p:nvPr/>
        </p:nvSpPr>
        <p:spPr>
          <a:xfrm>
            <a:off x="63500" y="5566410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school will end the year with 44 days of cash. This is below the recommended 60 days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E7C08-2E69-FE0D-7AB0-B98D67F18B32}"/>
              </a:ext>
            </a:extLst>
          </p:cNvPr>
          <p:cNvSpPr txBox="1"/>
          <p:nvPr/>
        </p:nvSpPr>
        <p:spPr>
          <a:xfrm>
            <a:off x="2921000" y="840740"/>
            <a:ext cx="3048000" cy="6017260"/>
          </a:xfrm>
          <a:prstGeom prst="rect">
            <a:avLst/>
          </a:prstGeom>
          <a:solidFill>
            <a:srgbClr val="D9D9D9">
              <a:alpha val="20000"/>
            </a:srgbClr>
          </a:solidFill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06925-3DFD-267A-3C4B-1863C86341C4}"/>
              </a:ext>
            </a:extLst>
          </p:cNvPr>
          <p:cNvSpPr txBox="1"/>
          <p:nvPr/>
        </p:nvSpPr>
        <p:spPr>
          <a:xfrm>
            <a:off x="30734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Gross Margin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086C6-CFA0-309F-D326-0E34C5DA4131}"/>
              </a:ext>
            </a:extLst>
          </p:cNvPr>
          <p:cNvSpPr txBox="1"/>
          <p:nvPr/>
        </p:nvSpPr>
        <p:spPr>
          <a:xfrm>
            <a:off x="30734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Revenue less expenses, divided by revenue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04E492-542E-747F-085B-DB3FFAFEF4F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2157730"/>
            <a:ext cx="2556510" cy="3061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B0A63F-5821-FE03-6E04-1706DF39D210}"/>
              </a:ext>
            </a:extLst>
          </p:cNvPr>
          <p:cNvSpPr txBox="1"/>
          <p:nvPr/>
        </p:nvSpPr>
        <p:spPr>
          <a:xfrm>
            <a:off x="30734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-5.0% GROSS MARGIN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7F034-1885-C654-4239-3B7D0ACBE753}"/>
              </a:ext>
            </a:extLst>
          </p:cNvPr>
          <p:cNvSpPr txBox="1"/>
          <p:nvPr/>
        </p:nvSpPr>
        <p:spPr>
          <a:xfrm>
            <a:off x="3073400" y="5566410"/>
            <a:ext cx="27432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forecasted net income is -$347k, which is $349k below the budget. It yields a -5.0% gross margin.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E7488-FCE0-2991-4FB1-0D89A31EC883}"/>
              </a:ext>
            </a:extLst>
          </p:cNvPr>
          <p:cNvSpPr txBox="1"/>
          <p:nvPr/>
        </p:nvSpPr>
        <p:spPr>
          <a:xfrm>
            <a:off x="6083300" y="1071880"/>
            <a:ext cx="3073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latin typeface="Raleway" pitchFamily="2" charset="0"/>
              </a:rPr>
              <a:t>Fund Balance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ACB22-6D9A-BC6A-3169-678B8CFAA7AA}"/>
              </a:ext>
            </a:extLst>
          </p:cNvPr>
          <p:cNvSpPr txBox="1"/>
          <p:nvPr/>
        </p:nvSpPr>
        <p:spPr>
          <a:xfrm>
            <a:off x="6083300" y="1417320"/>
            <a:ext cx="255651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Raleway" pitchFamily="2" charset="0"/>
              </a:rPr>
              <a:t>Forecasted Ending Fund Balance / Total Expenses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F4D1ED-CDE7-0B54-6133-4AA76DC1889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2157730"/>
            <a:ext cx="2556510" cy="30619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C5C182-9245-B428-B8BA-F00814C5F639}"/>
              </a:ext>
            </a:extLst>
          </p:cNvPr>
          <p:cNvSpPr txBox="1"/>
          <p:nvPr/>
        </p:nvSpPr>
        <p:spPr>
          <a:xfrm>
            <a:off x="6083300" y="5308600"/>
            <a:ext cx="308864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>
                <a:solidFill>
                  <a:srgbClr val="3B3838"/>
                </a:solidFill>
                <a:latin typeface="Raleway" pitchFamily="2" charset="0"/>
              </a:rPr>
              <a:t>11.54% AT YEAR'S 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4754C4-5497-8A26-7B54-A64BC2E16ABE}"/>
              </a:ext>
            </a:extLst>
          </p:cNvPr>
          <p:cNvSpPr txBox="1"/>
          <p:nvPr/>
        </p:nvSpPr>
        <p:spPr>
          <a:xfrm>
            <a:off x="6083300" y="5566410"/>
            <a:ext cx="27432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3B3838"/>
                </a:solidFill>
                <a:latin typeface="Raleway" pitchFamily="2" charset="0"/>
              </a:rPr>
              <a:t>The school is projected to end the year with a fund balance of $843,082. Last year's fund balance was $1,190,035.</a:t>
            </a:r>
          </a:p>
        </p:txBody>
      </p:sp>
    </p:spTree>
    <p:extLst>
      <p:ext uri="{BB962C8B-B14F-4D97-AF65-F5344CB8AC3E}">
        <p14:creationId xmlns:p14="http://schemas.microsoft.com/office/powerpoint/2010/main" val="266234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6A1D0-1012-9C85-EDAE-834E799EC14C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Balance Sheet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6378E9-7BB8-2256-3D09-67B833D95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70676"/>
              </p:ext>
            </p:extLst>
          </p:nvPr>
        </p:nvGraphicFramePr>
        <p:xfrm>
          <a:off x="1057910" y="374650"/>
          <a:ext cx="4680544" cy="61087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827678440"/>
                    </a:ext>
                  </a:extLst>
                </a:gridCol>
                <a:gridCol w="1550314">
                  <a:extLst>
                    <a:ext uri="{9D8B030D-6E8A-4147-A177-3AD203B41FA5}">
                      <a16:colId xmlns:a16="http://schemas.microsoft.com/office/drawing/2014/main" val="1142280474"/>
                    </a:ext>
                  </a:extLst>
                </a:gridCol>
                <a:gridCol w="844230">
                  <a:extLst>
                    <a:ext uri="{9D8B030D-6E8A-4147-A177-3AD203B41FA5}">
                      <a16:colId xmlns:a16="http://schemas.microsoft.com/office/drawing/2014/main" val="1283219553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Previous Year End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Current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37649630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6/30/2021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6/30/2022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4150029489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38618403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8138997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1,224,414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881,360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49910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1,224,414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881,360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392257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Assets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1,224,414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881,360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0630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3472666789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Liabilities and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29348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Liabilities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3009867534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9570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Other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34,378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38,278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32536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Current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34,378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38,278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68535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Long-Term Liabilities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920909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Liabilities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34,378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38,278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1803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10059245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Equity</a:t>
                      </a:r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61900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Unrestricted Net Assets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1,190,035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1,190,035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73276310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-346,954</a:t>
                      </a:r>
                      <a:endParaRPr lang="en-US" sz="10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19142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 Equity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95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1,190,035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843,082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9525" marR="85725" marT="9525" marB="0" anchor="b"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183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00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0F81D-7E25-2397-5201-4C6B8AD44504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Annotated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336B6E-4571-8557-C1A1-2981BAE8F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58783"/>
              </p:ext>
            </p:extLst>
          </p:nvPr>
        </p:nvGraphicFramePr>
        <p:xfrm>
          <a:off x="1057910" y="168909"/>
          <a:ext cx="7747002" cy="65633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37285">
                  <a:extLst>
                    <a:ext uri="{9D8B030D-6E8A-4147-A177-3AD203B41FA5}">
                      <a16:colId xmlns:a16="http://schemas.microsoft.com/office/drawing/2014/main" val="955073384"/>
                    </a:ext>
                  </a:extLst>
                </a:gridCol>
                <a:gridCol w="821746">
                  <a:extLst>
                    <a:ext uri="{9D8B030D-6E8A-4147-A177-3AD203B41FA5}">
                      <a16:colId xmlns:a16="http://schemas.microsoft.com/office/drawing/2014/main" val="4104285790"/>
                    </a:ext>
                  </a:extLst>
                </a:gridCol>
                <a:gridCol w="794437">
                  <a:extLst>
                    <a:ext uri="{9D8B030D-6E8A-4147-A177-3AD203B41FA5}">
                      <a16:colId xmlns:a16="http://schemas.microsoft.com/office/drawing/2014/main" val="1219646885"/>
                    </a:ext>
                  </a:extLst>
                </a:gridCol>
                <a:gridCol w="676513">
                  <a:extLst>
                    <a:ext uri="{9D8B030D-6E8A-4147-A177-3AD203B41FA5}">
                      <a16:colId xmlns:a16="http://schemas.microsoft.com/office/drawing/2014/main" val="141847682"/>
                    </a:ext>
                  </a:extLst>
                </a:gridCol>
                <a:gridCol w="234607">
                  <a:extLst>
                    <a:ext uri="{9D8B030D-6E8A-4147-A177-3AD203B41FA5}">
                      <a16:colId xmlns:a16="http://schemas.microsoft.com/office/drawing/2014/main" val="3786799319"/>
                    </a:ext>
                  </a:extLst>
                </a:gridCol>
                <a:gridCol w="124131">
                  <a:extLst>
                    <a:ext uri="{9D8B030D-6E8A-4147-A177-3AD203B41FA5}">
                      <a16:colId xmlns:a16="http://schemas.microsoft.com/office/drawing/2014/main" val="535358860"/>
                    </a:ext>
                  </a:extLst>
                </a:gridCol>
                <a:gridCol w="814298">
                  <a:extLst>
                    <a:ext uri="{9D8B030D-6E8A-4147-A177-3AD203B41FA5}">
                      <a16:colId xmlns:a16="http://schemas.microsoft.com/office/drawing/2014/main" val="1760943803"/>
                    </a:ext>
                  </a:extLst>
                </a:gridCol>
                <a:gridCol w="866433">
                  <a:extLst>
                    <a:ext uri="{9D8B030D-6E8A-4147-A177-3AD203B41FA5}">
                      <a16:colId xmlns:a16="http://schemas.microsoft.com/office/drawing/2014/main" val="28472566"/>
                    </a:ext>
                  </a:extLst>
                </a:gridCol>
                <a:gridCol w="803126">
                  <a:extLst>
                    <a:ext uri="{9D8B030D-6E8A-4147-A177-3AD203B41FA5}">
                      <a16:colId xmlns:a16="http://schemas.microsoft.com/office/drawing/2014/main" val="796506"/>
                    </a:ext>
                  </a:extLst>
                </a:gridCol>
                <a:gridCol w="974426">
                  <a:extLst>
                    <a:ext uri="{9D8B030D-6E8A-4147-A177-3AD203B41FA5}">
                      <a16:colId xmlns:a16="http://schemas.microsoft.com/office/drawing/2014/main" val="3641399396"/>
                    </a:ext>
                  </a:extLst>
                </a:gridCol>
              </a:tblGrid>
              <a:tr h="2051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Year-To-Date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Annual 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2123318275"/>
                  </a:ext>
                </a:extLst>
              </a:tr>
              <a:tr h="2734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Budget</a:t>
                      </a: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Variance</a:t>
                      </a: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>
                          <a:solidFill>
                            <a:srgbClr val="595959"/>
                          </a:solidFill>
                          <a:effectLst/>
                          <a:latin typeface="Raleway" pitchFamily="2" charset="0"/>
                        </a:rPr>
                        <a:t>Remaining</a:t>
                      </a: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246952905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625913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605,943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510,180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95,763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605,943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510,180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95,763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3095856230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4,104,578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4,792,312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(687,734)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4,104,578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4,792,312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(687,734)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26004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1,279,546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618,981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660,565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1,279,546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618,981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660,565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2577044321"/>
                  </a:ext>
                </a:extLst>
              </a:tr>
              <a:tr h="2734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564,763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775,000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(210,237)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564,763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775,000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(210,237)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523867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Earned Fees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403,450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157,264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246,185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403,450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157,264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246,185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021580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6,958,280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6,853,737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104,543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6,958,280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6,853,737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104,543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55253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4259080593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04688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3,372,537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3,435,881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63,345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3,372,537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3,435,881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63,345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3513999587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932,465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948,443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15,978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932,465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948,443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15,978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24661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32,721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23,471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(9,250)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32,721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23,471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(9,250)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3720942537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Rent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591,578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589,074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(2,504)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591,578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589,074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(2,504)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88735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431,316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380,228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(51,088)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431,316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380,228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(51,088)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42338016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Student Expense, Direct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924,056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694,295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(229,761)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924,056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694,295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(229,761)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91474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Student Expense, Food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352,589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127,632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(224,957)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352,589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127,632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(224,957)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3891923034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555,980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536,315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(19,665)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555,980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536,315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(19,665)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43759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Transportation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70,236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115,710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45,474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70,236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115,710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45,474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23701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7,263,477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6,851,049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(412,428)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7,263,477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6,851,049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(412,428)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09637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Net Operating Income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(305,197)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2,689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(307,886)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(305,197)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2,689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(307,886)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682231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357333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Extraordinary Expenses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/>
                </a:tc>
                <a:extLst>
                  <a:ext uri="{0D108BD9-81ED-4DB2-BD59-A6C34878D82A}">
                    <a16:rowId xmlns:a16="http://schemas.microsoft.com/office/drawing/2014/main" val="1815243959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Interest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14784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Facility Improvements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41,757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(41,757)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41,757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(41,757)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33999"/>
                  </a:ext>
                </a:extLst>
              </a:tr>
              <a:tr h="2734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Extraordinary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41,757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(41,257)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41,757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500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(41,257)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88149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7,305,233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6,851,549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(453,685)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7,305,233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6,851,549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(453,685)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553709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(346,954)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2,188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(349,142)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(346,954)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2,188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(349,142)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14189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3,900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3,900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3,900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3,900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768127"/>
                  </a:ext>
                </a:extLst>
              </a:tr>
              <a:tr h="2051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(343,054)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2,188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(345,243)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(343,054)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        2,188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  (345,243)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            - 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424" marR="6424" marT="6424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0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1AFF7-39DB-68FC-6FE1-E07D42CD99DD}"/>
              </a:ext>
            </a:extLst>
          </p:cNvPr>
          <p:cNvSpPr txBox="1"/>
          <p:nvPr/>
        </p:nvSpPr>
        <p:spPr>
          <a:xfrm>
            <a:off x="0" y="-1"/>
            <a:ext cx="800100" cy="6858000"/>
          </a:xfrm>
          <a:prstGeom prst="rect">
            <a:avLst/>
          </a:prstGeom>
          <a:solidFill>
            <a:srgbClr val="0166B3"/>
          </a:solidFill>
        </p:spPr>
        <p:txBody>
          <a:bodyPr vert="vert270" rtlCol="0">
            <a:spAutoFit/>
          </a:bodyPr>
          <a:lstStyle/>
          <a:p>
            <a:r>
              <a:rPr lang="en-US" sz="3200">
                <a:solidFill>
                  <a:srgbClr val="DEEBF7"/>
                </a:solidFill>
                <a:latin typeface="Raleway ExtraBold" pitchFamily="2" charset="0"/>
              </a:rPr>
              <a:t>  Monthly Financials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AAB0F9-75FD-B787-AFC2-6E7604D7B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79594"/>
              </p:ext>
            </p:extLst>
          </p:nvPr>
        </p:nvGraphicFramePr>
        <p:xfrm>
          <a:off x="1057910" y="168910"/>
          <a:ext cx="10911841" cy="66890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5527">
                  <a:extLst>
                    <a:ext uri="{9D8B030D-6E8A-4147-A177-3AD203B41FA5}">
                      <a16:colId xmlns:a16="http://schemas.microsoft.com/office/drawing/2014/main" val="2431520807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1271323450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2635887164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3451681850"/>
                    </a:ext>
                  </a:extLst>
                </a:gridCol>
                <a:gridCol w="650617">
                  <a:extLst>
                    <a:ext uri="{9D8B030D-6E8A-4147-A177-3AD203B41FA5}">
                      <a16:colId xmlns:a16="http://schemas.microsoft.com/office/drawing/2014/main" val="3351325094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1671078748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1903425100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3656349622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2582507156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2051081540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1577500203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2103208819"/>
                    </a:ext>
                  </a:extLst>
                </a:gridCol>
                <a:gridCol w="570717">
                  <a:extLst>
                    <a:ext uri="{9D8B030D-6E8A-4147-A177-3AD203B41FA5}">
                      <a16:colId xmlns:a16="http://schemas.microsoft.com/office/drawing/2014/main" val="1773083387"/>
                    </a:ext>
                  </a:extLst>
                </a:gridCol>
                <a:gridCol w="228287">
                  <a:extLst>
                    <a:ext uri="{9D8B030D-6E8A-4147-A177-3AD203B41FA5}">
                      <a16:colId xmlns:a16="http://schemas.microsoft.com/office/drawing/2014/main" val="2358274391"/>
                    </a:ext>
                  </a:extLst>
                </a:gridCol>
                <a:gridCol w="228287">
                  <a:extLst>
                    <a:ext uri="{9D8B030D-6E8A-4147-A177-3AD203B41FA5}">
                      <a16:colId xmlns:a16="http://schemas.microsoft.com/office/drawing/2014/main" val="162734488"/>
                    </a:ext>
                  </a:extLst>
                </a:gridCol>
                <a:gridCol w="684860">
                  <a:extLst>
                    <a:ext uri="{9D8B030D-6E8A-4147-A177-3AD203B41FA5}">
                      <a16:colId xmlns:a16="http://schemas.microsoft.com/office/drawing/2014/main" val="3870725122"/>
                    </a:ext>
                  </a:extLst>
                </a:gridCol>
              </a:tblGrid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Actual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Forecast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extLst>
                  <a:ext uri="{0D108BD9-81ED-4DB2-BD59-A6C34878D82A}">
                    <a16:rowId xmlns:a16="http://schemas.microsoft.com/office/drawing/2014/main" val="3974990233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Income Statement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Jul</a:t>
                      </a: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Aug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Sep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Oct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Nov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Dec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Jan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Feb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Mar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Apr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May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Jun</a:t>
                      </a: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</a:t>
                      </a: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23879767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3951025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Local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51,156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68,028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53,068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51,024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34,974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47,073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56,660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55,296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48,170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48,994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9,605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81,897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605,943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8860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State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348,971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363,480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331,551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344,712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440,152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360,376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380,596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371,192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179,481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355,530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288,226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340,311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4,104,578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5805476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Federal Revenue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12,498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34,960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44,446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54,422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138,488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67,827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101,800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43,299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128,744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380,645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60,496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211,921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1,279,546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71511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Private Grants and Donations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135,296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59,347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39,075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2,680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642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88,701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2,765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62,032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106,936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8,043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58,682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564,763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7574374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Earned Fees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2,242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1,979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1,858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4,878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178,397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33,637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3,971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27,534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34,794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114,080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403,450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87533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Revenue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547,962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528,057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468,177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454,818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616,113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568,854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720,218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565,455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467,302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813,268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401,164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806,892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6,958,280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3811195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35824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Salaries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272,595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260,404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337,020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278,633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330,006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285,496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267,111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275,135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270,375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276,322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274,382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245,058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3,372,537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66620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Benefits and Taxes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67,550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72,860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83,125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78,537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85,816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79,897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81,380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78,693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77,976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76,640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76,815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73,177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932,465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59643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Staff-Related Costs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10,572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6,321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2,264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1,134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891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764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838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312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303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2,749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6,433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140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32,721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8995317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Rent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97,040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51,090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49,090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44,756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5,975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591,578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823801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Occupancy Service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36,514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29,154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58,653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41,955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44,526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30,187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36,526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20,692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37,717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38,236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34,550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22,606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431,316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7306069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Student Expense, Direct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107,197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153,516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121,918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92,878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32,965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52,472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55,272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51,805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56,377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50,898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60,250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88,507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924,056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87093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Student Expense, Food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14,021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7,257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41,602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39,310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42,222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40,771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16,519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27,540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55,780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58,291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9,204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352,589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27232563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Office &amp; Business Expense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36,733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116,694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45,865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36,705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17,823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22,627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43,388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16,058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32,518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20,052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138,657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28,859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555,980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452540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Transportation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3,970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1,821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1,230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5,858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1,018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10,554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4,238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5,240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8,925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5,142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22,241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70,236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908831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646,192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697,117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740,766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624,101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604,356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571,858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556,362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491,856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557,134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578,692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699,276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495,767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7,263,477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 w="952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16652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Operating Income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-98,230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-169,060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-272,590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-169,283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11,757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-3,004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163,856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73,599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-89,832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234,576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-298,112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311,124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-305,197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T w="9525" cmpd="sng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93835219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Extraordinary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49785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Facility Improvements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3,950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6,565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9,066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22,175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41,757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B w="12700" cmpd="sng">
                      <a:solidFill>
                        <a:srgbClr val="A6A6A6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969707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Total Extraordinary Expenses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3,950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6,565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9,066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22,175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41,757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T w="12700" cmpd="sng">
                      <a:solidFill>
                        <a:srgbClr val="A6A6A6"/>
                      </a:solidFill>
                      <a:prstDash val="sysDot"/>
                    </a:lnT>
                    <a:lnB>
                      <a:solidFill>
                        <a:prstClr val="black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29051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Total Expenses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646,192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701,067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747,332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624,101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604,356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571,858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565,428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491,856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557,134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600,867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699,276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495,767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7,305,233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090611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Net Income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-98,230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-173,010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-279,155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-169,283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11,757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-3,004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154,790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73,599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-89,832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212,401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-298,112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311,124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-346,954</a:t>
                      </a:r>
                      <a:endParaRPr lang="en-US" sz="900" b="1" i="0" u="none" strike="noStrike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5508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Cash Flow Adjustments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-5,662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4,794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8,882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-787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2,881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-3,971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3,445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-2,638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-1,360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-3,038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1,056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298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B>
                      <a:solidFill>
                        <a:prstClr val="black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solidFill>
                            <a:srgbClr val="7F7F7F"/>
                          </a:solidFill>
                          <a:effectLst/>
                          <a:latin typeface="Raleway" pitchFamily="2" charset="0"/>
                        </a:rPr>
                        <a:t>3,900</a:t>
                      </a:r>
                      <a:endParaRPr lang="en-US" sz="900" b="1" i="0" u="none" strike="noStrike">
                        <a:solidFill>
                          <a:srgbClr val="7F7F7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B>
                      <a:solidFill>
                        <a:prstClr val="black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043280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Change in Cash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-103,892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-168,216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-270,273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-170,070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14,638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-6,975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158,235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70,962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-91,192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209,363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-297,055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311,422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  <a:latin typeface="Raleway" pitchFamily="2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>
                      <a:solidFill>
                        <a:prstClr val="black"/>
                      </a:solidFill>
                    </a:lnL>
                    <a:lnR w="6350">
                      <a:solidFill>
                        <a:prstClr val="black"/>
                      </a:solidFill>
                    </a:lnR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Raleway" pitchFamily="2" charset="0"/>
                        </a:rPr>
                        <a:t>-343,054</a:t>
                      </a:r>
                      <a:endParaRPr lang="en-US" sz="900" b="1" i="0" u="none" strike="noStrike" dirty="0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>
                      <a:solidFill>
                        <a:prstClr val="black"/>
                      </a:solidFill>
                    </a:lnL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9542"/>
                  </a:ext>
                </a:extLst>
              </a:tr>
              <a:tr h="230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Cash Forecast</a:t>
                      </a:r>
                    </a:p>
                  </a:txBody>
                  <a:tcPr marL="7770" marR="7770" marT="7770" marB="0" anchor="ctr"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1,120,521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952,306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682,033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511,963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526,601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519,626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677,861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748,822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657,630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866,993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569,938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881,360 </a:t>
                      </a:r>
                    </a:p>
                  </a:txBody>
                  <a:tcPr marL="9525" marR="9525" marT="9525" marB="0" anchor="ctr"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4472C4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7770" marR="7770" marT="7770" marB="0"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solidFill>
                        <a:prstClr val="black"/>
                      </a:solidFill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63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59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FFC38-69D0-43B1-B11C-3B32B8D6C983}"/>
              </a:ext>
            </a:extLst>
          </p:cNvPr>
          <p:cNvSpPr txBox="1"/>
          <p:nvPr/>
        </p:nvSpPr>
        <p:spPr>
          <a:xfrm>
            <a:off x="193040" y="72390"/>
            <a:ext cx="1219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>
                <a:solidFill>
                  <a:srgbClr val="DEEBF7"/>
                </a:solidFill>
                <a:latin typeface="Raleway ExtraBold" pitchFamily="2" charset="0"/>
              </a:rPr>
              <a:t>Cash Forecast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991566"/>
              </p:ext>
            </p:extLst>
          </p:nvPr>
        </p:nvGraphicFramePr>
        <p:xfrm>
          <a:off x="4602480" y="1423669"/>
          <a:ext cx="64008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D119586F-7FA9-17B5-5289-E9C46ADD97CA}"/>
              </a:ext>
            </a:extLst>
          </p:cNvPr>
          <p:cNvSpPr/>
          <p:nvPr/>
        </p:nvSpPr>
        <p:spPr>
          <a:xfrm>
            <a:off x="10731500" y="2171700"/>
            <a:ext cx="158750" cy="10541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D853A-1AFA-F7F9-1121-A40B7A23B21D}"/>
              </a:ext>
            </a:extLst>
          </p:cNvPr>
          <p:cNvSpPr txBox="1"/>
          <p:nvPr/>
        </p:nvSpPr>
        <p:spPr>
          <a:xfrm>
            <a:off x="10922000" y="2044700"/>
            <a:ext cx="1270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raleway" pitchFamily="2" charset="0"/>
              </a:rPr>
              <a:t>$345k Variance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EEBD8-068B-CD5E-DFEB-074CABA46860}"/>
              </a:ext>
            </a:extLst>
          </p:cNvPr>
          <p:cNvSpPr txBox="1"/>
          <p:nvPr/>
        </p:nvSpPr>
        <p:spPr>
          <a:xfrm>
            <a:off x="143510" y="1210310"/>
            <a:ext cx="4086860" cy="50167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>
                <a:solidFill>
                  <a:srgbClr val="595959"/>
                </a:solidFill>
                <a:latin typeface="Raleway" pitchFamily="2" charset="0"/>
              </a:rPr>
              <a:t>44 Days of Cash</a:t>
            </a:r>
          </a:p>
          <a:p>
            <a:r>
              <a:rPr lang="en-US" sz="3200" b="1" dirty="0">
                <a:solidFill>
                  <a:srgbClr val="595959"/>
                </a:solidFill>
                <a:latin typeface="Raleway" pitchFamily="2" charset="0"/>
              </a:rPr>
              <a:t>at year’s end</a:t>
            </a:r>
          </a:p>
          <a:p>
            <a:endParaRPr lang="en-US" sz="1600" dirty="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 dirty="0">
                <a:solidFill>
                  <a:srgbClr val="767171"/>
                </a:solidFill>
                <a:latin typeface="Raleway" pitchFamily="2" charset="0"/>
              </a:rPr>
              <a:t>We forecast the school’s year ending cash balance as </a:t>
            </a:r>
            <a:r>
              <a:rPr lang="en-US" sz="1600" b="1" dirty="0">
                <a:solidFill>
                  <a:srgbClr val="595959"/>
                </a:solidFill>
                <a:latin typeface="Raleway" pitchFamily="2" charset="0"/>
              </a:rPr>
              <a:t>$881.36k</a:t>
            </a:r>
            <a:r>
              <a:rPr lang="en-US" sz="1600" dirty="0">
                <a:solidFill>
                  <a:srgbClr val="767171"/>
                </a:solidFill>
                <a:latin typeface="Raleway" pitchFamily="2" charset="0"/>
              </a:rPr>
              <a:t>, </a:t>
            </a:r>
          </a:p>
          <a:p>
            <a:r>
              <a:rPr lang="en-US" sz="1600" b="1" dirty="0">
                <a:solidFill>
                  <a:srgbClr val="FFC000"/>
                </a:solidFill>
                <a:latin typeface="Raleway" pitchFamily="2" charset="0"/>
              </a:rPr>
              <a:t>$345k</a:t>
            </a:r>
            <a:r>
              <a:rPr lang="en-US" sz="1600" dirty="0">
                <a:solidFill>
                  <a:srgbClr val="767171"/>
                </a:solidFill>
                <a:latin typeface="Raleway" pitchFamily="2" charset="0"/>
              </a:rPr>
              <a:t> below budget.</a:t>
            </a:r>
          </a:p>
          <a:p>
            <a:endParaRPr lang="en-US" sz="1600" dirty="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 dirty="0">
                <a:solidFill>
                  <a:srgbClr val="767171"/>
                </a:solidFill>
                <a:latin typeface="Raleway" pitchFamily="2" charset="0"/>
              </a:rPr>
              <a:t>While we fell 210k short of the donation target for FY22 and state revenue was significantly under budget, the variance was mitigated by increases in local Prop C revenue, the KCPS MOU, and additional draw downs of ESSER revenue. </a:t>
            </a:r>
          </a:p>
          <a:p>
            <a:endParaRPr lang="en-US" sz="1600" dirty="0">
              <a:solidFill>
                <a:srgbClr val="767171"/>
              </a:solidFill>
              <a:latin typeface="Raleway" pitchFamily="2" charset="0"/>
            </a:endParaRPr>
          </a:p>
          <a:p>
            <a:r>
              <a:rPr lang="en-US" sz="1600" dirty="0">
                <a:solidFill>
                  <a:srgbClr val="767171"/>
                </a:solidFill>
                <a:latin typeface="Raleway" pitchFamily="2" charset="0"/>
              </a:rPr>
              <a:t>We end FY22 with 44 days of cash, just one day shy of our 45 day target.</a:t>
            </a:r>
          </a:p>
          <a:p>
            <a:endParaRPr lang="en-US" sz="1600" dirty="0">
              <a:solidFill>
                <a:srgbClr val="767171"/>
              </a:solidFill>
              <a:latin typeface="Raleway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6D244-B4ED-3C88-5F83-CCD31EF4A4BA}"/>
              </a:ext>
            </a:extLst>
          </p:cNvPr>
          <p:cNvSpPr txBox="1"/>
          <p:nvPr/>
        </p:nvSpPr>
        <p:spPr>
          <a:xfrm>
            <a:off x="10483410" y="3350408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Raleway" pitchFamily="2" charset="0"/>
              </a:rPr>
              <a:t>$881k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AD6624-8D15-F5D1-28F2-593F9423B0B6}"/>
              </a:ext>
            </a:extLst>
          </p:cNvPr>
          <p:cNvCxnSpPr/>
          <p:nvPr/>
        </p:nvCxnSpPr>
        <p:spPr>
          <a:xfrm>
            <a:off x="10604500" y="3162300"/>
            <a:ext cx="266700" cy="2667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4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1333</Words>
  <Application>Microsoft Office PowerPoint</Application>
  <PresentationFormat>Widescreen</PresentationFormat>
  <Paragraphs>710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Wingdings</vt:lpstr>
      <vt:lpstr>Calibri Light</vt:lpstr>
      <vt:lpstr>Calibri</vt:lpstr>
      <vt:lpstr>Raleway</vt:lpstr>
      <vt:lpstr>Raleway</vt:lpstr>
      <vt:lpstr>Raleway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 Dong</dc:creator>
  <cp:lastModifiedBy>Kristin Brown</cp:lastModifiedBy>
  <cp:revision>8</cp:revision>
  <dcterms:created xsi:type="dcterms:W3CDTF">2022-08-17T17:11:37Z</dcterms:created>
  <dcterms:modified xsi:type="dcterms:W3CDTF">2022-08-17T21:57:02Z</dcterms:modified>
</cp:coreProperties>
</file>